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DF4"/>
    <a:srgbClr val="F880E7"/>
    <a:srgbClr val="FFE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4536" y="3034004"/>
            <a:ext cx="6858002" cy="1828800"/>
          </a:xfrm>
        </p:spPr>
        <p:txBody>
          <a:bodyPr>
            <a:noAutofit/>
          </a:bodyPr>
          <a:lstStyle/>
          <a:p>
            <a:r>
              <a:rPr lang="fa-IR" sz="8800" dirty="0">
                <a:solidFill>
                  <a:schemeClr val="accent6">
                    <a:lumMod val="50000"/>
                  </a:schemeClr>
                </a:solidFill>
                <a:cs typeface="B Aria" panose="00000400000000000000" pitchFamily="2" charset="-78"/>
              </a:rPr>
              <a:t>بازی</a:t>
            </a:r>
            <a:r>
              <a:rPr lang="fa-IR" sz="11500" dirty="0">
                <a:solidFill>
                  <a:srgbClr val="FF0000"/>
                </a:solidFill>
                <a:cs typeface="B Aria" panose="00000400000000000000" pitchFamily="2" charset="-78"/>
              </a:rPr>
              <a:t> </a:t>
            </a:r>
            <a:r>
              <a:rPr lang="fa-IR" sz="13800" dirty="0">
                <a:solidFill>
                  <a:srgbClr val="0070C0"/>
                </a:solidFill>
                <a:cs typeface="B Aria" panose="00000400000000000000" pitchFamily="2" charset="-78"/>
              </a:rPr>
              <a:t>جغد</a:t>
            </a:r>
            <a:r>
              <a:rPr lang="fa-IR" sz="11500" dirty="0">
                <a:solidFill>
                  <a:srgbClr val="FF0000"/>
                </a:solidFill>
                <a:cs typeface="B Aria" panose="00000400000000000000" pitchFamily="2" charset="-78"/>
              </a:rPr>
              <a:t> </a:t>
            </a:r>
            <a:r>
              <a:rPr lang="fa-IR" sz="9600" dirty="0">
                <a:solidFill>
                  <a:schemeClr val="accent3">
                    <a:lumMod val="50000"/>
                  </a:schemeClr>
                </a:solidFill>
                <a:cs typeface="B Aria" panose="00000400000000000000" pitchFamily="2" charset="-78"/>
              </a:rPr>
              <a:t>و</a:t>
            </a:r>
            <a:r>
              <a:rPr lang="fa-IR" sz="11500" dirty="0">
                <a:solidFill>
                  <a:srgbClr val="FF0000"/>
                </a:solidFill>
                <a:cs typeface="B Aria" panose="00000400000000000000" pitchFamily="2" charset="-78"/>
              </a:rPr>
              <a:t> </a:t>
            </a:r>
            <a:r>
              <a:rPr lang="fa-IR" sz="13800" dirty="0">
                <a:solidFill>
                  <a:srgbClr val="FF0000"/>
                </a:solidFill>
                <a:cs typeface="B Aria" panose="00000400000000000000" pitchFamily="2" charset="-78"/>
              </a:rPr>
              <a:t>خرچنگ </a:t>
            </a:r>
            <a:endParaRPr lang="en-US" sz="115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3234" y="5060691"/>
            <a:ext cx="4806820" cy="914400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Aria" panose="00000400000000000000" pitchFamily="2" charset="-78"/>
              </a:rPr>
              <a:t>کاری</a:t>
            </a:r>
            <a:r>
              <a:rPr lang="fa-IR" dirty="0">
                <a:cs typeface="B Aria" panose="00000400000000000000" pitchFamily="2" charset="-78"/>
              </a:rPr>
              <a:t> </a:t>
            </a:r>
            <a:r>
              <a:rPr lang="fa-IR" dirty="0">
                <a:solidFill>
                  <a:srgbClr val="FFC000"/>
                </a:solidFill>
                <a:cs typeface="B Aria" panose="00000400000000000000" pitchFamily="2" charset="-78"/>
              </a:rPr>
              <a:t>از</a:t>
            </a:r>
            <a:r>
              <a:rPr lang="fa-IR" dirty="0">
                <a:cs typeface="B Ari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Aria" panose="00000400000000000000" pitchFamily="2" charset="-78"/>
              </a:rPr>
              <a:t>:</a:t>
            </a:r>
            <a:r>
              <a:rPr lang="fa-IR" dirty="0">
                <a:cs typeface="B Aria" panose="00000400000000000000" pitchFamily="2" charset="-78"/>
              </a:rPr>
              <a:t> </a:t>
            </a:r>
            <a:r>
              <a:rPr lang="fa-IR" dirty="0">
                <a:solidFill>
                  <a:srgbClr val="00B0F0"/>
                </a:solidFill>
                <a:cs typeface="B Aria" panose="00000400000000000000" pitchFamily="2" charset="-78"/>
              </a:rPr>
              <a:t>حورا</a:t>
            </a:r>
            <a:r>
              <a:rPr lang="fa-IR" dirty="0">
                <a:cs typeface="B Aria" panose="00000400000000000000" pitchFamily="2" charset="-78"/>
              </a:rPr>
              <a:t> </a:t>
            </a:r>
            <a:r>
              <a:rPr lang="fa-IR" dirty="0">
                <a:solidFill>
                  <a:srgbClr val="00B050"/>
                </a:solidFill>
                <a:cs typeface="B Aria" panose="00000400000000000000" pitchFamily="2" charset="-78"/>
              </a:rPr>
              <a:t>سادات</a:t>
            </a:r>
            <a:r>
              <a:rPr lang="fa-IR" dirty="0">
                <a:cs typeface="B Aria" panose="00000400000000000000" pitchFamily="2" charset="-78"/>
              </a:rPr>
              <a:t> 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  <a:cs typeface="B Aria" panose="00000400000000000000" pitchFamily="2" charset="-78"/>
              </a:rPr>
              <a:t>شجاع</a:t>
            </a:r>
            <a:r>
              <a:rPr lang="fa-IR" dirty="0">
                <a:cs typeface="B Aria" panose="00000400000000000000" pitchFamily="2" charset="-78"/>
              </a:rPr>
              <a:t> </a:t>
            </a:r>
            <a:r>
              <a:rPr lang="fa-IR" dirty="0">
                <a:solidFill>
                  <a:srgbClr val="C00000"/>
                </a:solidFill>
                <a:cs typeface="B Aria" panose="00000400000000000000" pitchFamily="2" charset="-78"/>
              </a:rPr>
              <a:t>الدینی</a:t>
            </a:r>
            <a:r>
              <a:rPr lang="en-US" dirty="0">
                <a:solidFill>
                  <a:srgbClr val="C00000"/>
                </a:solidFill>
                <a:cs typeface="B Aria" panose="00000400000000000000" pitchFamily="2" charset="-78"/>
              </a:rPr>
              <a:t> </a:t>
            </a:r>
            <a:r>
              <a:rPr lang="fa-IR" dirty="0">
                <a:cs typeface="B Aria" panose="00000400000000000000" pitchFamily="2" charset="-78"/>
              </a:rPr>
              <a:t> </a:t>
            </a:r>
            <a:endParaRPr lang="en-US" dirty="0">
              <a:cs typeface="B Aria" panose="00000400000000000000" pitchFamily="2" charset="-78"/>
            </a:endParaRPr>
          </a:p>
        </p:txBody>
      </p:sp>
      <p:sp>
        <p:nvSpPr>
          <p:cNvPr id="4" name="Scroll: Vertical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42E6FD-ED76-449D-8D05-1F7E543CFD78}"/>
              </a:ext>
            </a:extLst>
          </p:cNvPr>
          <p:cNvSpPr/>
          <p:nvPr/>
        </p:nvSpPr>
        <p:spPr>
          <a:xfrm>
            <a:off x="9187510" y="1995196"/>
            <a:ext cx="2593910" cy="2754086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dirty="0">
                <a:solidFill>
                  <a:schemeClr val="tx2">
                    <a:lumMod val="95000"/>
                    <a:lumOff val="5000"/>
                  </a:schemeClr>
                </a:solidFill>
                <a:cs typeface="B Ziba" panose="00000400000000000000" pitchFamily="2" charset="-78"/>
                <a:hlinkClick r:id="" action="ppaction://hlinkshowjump?jump=nextslide"/>
              </a:rPr>
              <a:t>شروع</a:t>
            </a:r>
            <a:endParaRPr lang="en-US" sz="8000" dirty="0">
              <a:solidFill>
                <a:schemeClr val="tx2">
                  <a:lumMod val="95000"/>
                  <a:lumOff val="5000"/>
                </a:schemeClr>
              </a:solidFill>
              <a:cs typeface="B Ziba" panose="00000400000000000000" pitchFamily="2" charset="-78"/>
            </a:endParaRPr>
          </a:p>
        </p:txBody>
      </p:sp>
      <p:pic>
        <p:nvPicPr>
          <p:cNvPr id="1026" name="Picture 2" descr="بایگانی‌های رنگ آمیزی کودکان جغد - طرح لایه باز - گرافیک با طعم تربچه">
            <a:extLst>
              <a:ext uri="{FF2B5EF4-FFF2-40B4-BE49-F238E27FC236}">
                <a16:creationId xmlns:a16="http://schemas.microsoft.com/office/drawing/2014/main" id="{52E5C6B5-8E11-43C2-B5AC-C96BDF76A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7" b="97059" l="7865" r="91199">
                        <a14:foregroundMark x1="32772" y1="87255" x2="34457" y2="90686"/>
                        <a14:foregroundMark x1="36517" y1="93627" x2="38202" y2="96078"/>
                        <a14:foregroundMark x1="77341" y1="93137" x2="76217" y2="97059"/>
                        <a14:foregroundMark x1="43633" y1="7108" x2="45506" y2="8578"/>
                        <a14:foregroundMark x1="89513" y1="12990" x2="91199" y2="16422"/>
                        <a14:foregroundMark x1="86891" y1="6373" x2="86891" y2="6373"/>
                        <a14:foregroundMark x1="45880" y1="7108" x2="51124" y2="5392"/>
                        <a14:foregroundMark x1="14981" y1="41912" x2="23970" y2="53186"/>
                        <a14:foregroundMark x1="24906" y1="50000" x2="15169" y2="52941"/>
                        <a14:foregroundMark x1="15169" y1="52941" x2="14794" y2="48529"/>
                        <a14:foregroundMark x1="13858" y1="40686" x2="7865" y2="50245"/>
                        <a14:foregroundMark x1="7865" y1="50245" x2="16854" y2="58088"/>
                        <a14:foregroundMark x1="16854" y1="58088" x2="19663" y2="57108"/>
                        <a14:foregroundMark x1="90449" y1="66422" x2="91199" y2="67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87" y="428430"/>
            <a:ext cx="1723602" cy="16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خرچنگ - اپلیکیشن هاشور - آموزش نقاشی خرچنگ زیبا">
            <a:extLst>
              <a:ext uri="{FF2B5EF4-FFF2-40B4-BE49-F238E27FC236}">
                <a16:creationId xmlns:a16="http://schemas.microsoft.com/office/drawing/2014/main" id="{674B1F89-58D5-44E3-B8C0-6857A7B3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000" r="90500">
                        <a14:foregroundMark x1="14167" y1="61667" x2="9167" y2="68667"/>
                        <a14:foregroundMark x1="9167" y1="68667" x2="9167" y2="68833"/>
                        <a14:foregroundMark x1="8833" y1="51333" x2="8833" y2="51333"/>
                        <a14:foregroundMark x1="8833" y1="51333" x2="8833" y2="51333"/>
                        <a14:foregroundMark x1="7000" y1="70833" x2="7000" y2="70833"/>
                        <a14:foregroundMark x1="7000" y1="70833" x2="7000" y2="70833"/>
                        <a14:foregroundMark x1="90500" y1="57000" x2="90500" y2="57000"/>
                        <a14:foregroundMark x1="90500" y1="57000" x2="90500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10" y="2265395"/>
            <a:ext cx="1433027" cy="15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bbon: Curved and Tilted Down 7">
            <a:extLst>
              <a:ext uri="{FF2B5EF4-FFF2-40B4-BE49-F238E27FC236}">
                <a16:creationId xmlns:a16="http://schemas.microsoft.com/office/drawing/2014/main" id="{99DB841E-DB36-47BB-AA81-A7324EF9366D}"/>
              </a:ext>
            </a:extLst>
          </p:cNvPr>
          <p:cNvSpPr/>
          <p:nvPr/>
        </p:nvSpPr>
        <p:spPr>
          <a:xfrm>
            <a:off x="2099387" y="5320004"/>
            <a:ext cx="2202024" cy="1203649"/>
          </a:xfrm>
          <a:prstGeom prst="ellipseRibbon">
            <a:avLst/>
          </a:prstGeom>
          <a:ln>
            <a:solidFill>
              <a:srgbClr val="F880E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3600" dirty="0">
                <a:solidFill>
                  <a:srgbClr val="FF0000"/>
                </a:solidFill>
                <a:cs typeface="B Aria" panose="00000400000000000000" pitchFamily="2" charset="-78"/>
                <a:hlinkClick r:id="" action="ppaction://hlinkshowjump?jump=endshow"/>
              </a:rPr>
              <a:t>خروج</a:t>
            </a:r>
            <a:endParaRPr lang="en-US" sz="36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66700"/>
            <a:ext cx="10058402" cy="1219200"/>
          </a:xfrm>
        </p:spPr>
        <p:txBody>
          <a:bodyPr/>
          <a:lstStyle/>
          <a:p>
            <a:r>
              <a:rPr lang="fa-IR" dirty="0">
                <a:solidFill>
                  <a:srgbClr val="7030A0"/>
                </a:solidFill>
                <a:cs typeface="B Aria" panose="00000400000000000000" pitchFamily="2" charset="-78"/>
              </a:rPr>
              <a:t> به خرچنگ کمک کن از مانع عبور کرده تا بتواند کمی از جغد فاصله بگیرید </a:t>
            </a:r>
            <a:r>
              <a:rPr lang="fa-IR" dirty="0">
                <a:solidFill>
                  <a:srgbClr val="FF0000"/>
                </a:solidFill>
                <a:cs typeface="B Aria" panose="00000400000000000000" pitchFamily="2" charset="-78"/>
              </a:rPr>
              <a:t>. (</a:t>
            </a:r>
            <a:r>
              <a:rPr lang="fa-IR" dirty="0">
                <a:solidFill>
                  <a:srgbClr val="7030A0"/>
                </a:solidFill>
                <a:cs typeface="B Aria" panose="00000400000000000000" pitchFamily="2" charset="-78"/>
              </a:rPr>
              <a:t> با جواب به سوال </a:t>
            </a:r>
            <a:r>
              <a:rPr lang="fa-IR" dirty="0">
                <a:solidFill>
                  <a:srgbClr val="FF0000"/>
                </a:solidFill>
                <a:cs typeface="B Aria" panose="00000400000000000000" pitchFamily="2" charset="-78"/>
              </a:rPr>
              <a:t>)</a:t>
            </a:r>
            <a:endParaRPr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FFE20D"/>
                </a:solidFill>
                <a:cs typeface="B Aria" panose="00000400000000000000" pitchFamily="2" charset="-78"/>
              </a:rPr>
              <a:t>کدام تصویر مربوط به شهر قم است </a:t>
            </a:r>
            <a:r>
              <a:rPr lang="fa-IR" dirty="0">
                <a:solidFill>
                  <a:srgbClr val="FF0000"/>
                </a:solidFill>
                <a:cs typeface="B Aria" panose="00000400000000000000" pitchFamily="2" charset="-78"/>
              </a:rPr>
              <a:t>؟</a:t>
            </a:r>
            <a:endParaRPr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  <p:pic>
        <p:nvPicPr>
          <p:cNvPr id="2050" name="Picture 2" descr="جاهای دیدنی شیراز با عکس و آدرس کامل + توضیحات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57B263-CD5F-45F5-AA82-9E4A6130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4" y="2483156"/>
            <a:ext cx="2264033" cy="3561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تور زمینی به مشهد چند؟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191E7D-6ACD-4B42-B64C-BFAF1568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91" y="2667338"/>
            <a:ext cx="2162175" cy="33777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حرم حضرت معصومه (س) در قم">
            <a:hlinkClick r:id="rId4" action="ppaction://hlinksldjump"/>
            <a:extLst>
              <a:ext uri="{FF2B5EF4-FFF2-40B4-BE49-F238E27FC236}">
                <a16:creationId xmlns:a16="http://schemas.microsoft.com/office/drawing/2014/main" id="{484DD47E-D366-4863-BEED-B19D7E77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11" y="2667338"/>
            <a:ext cx="2532289" cy="33777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مجموعه بیستون کرمانشاه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F389C6-D47B-4A07-9C15-754E1033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00" y="2178861"/>
            <a:ext cx="2656114" cy="3561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DB51E97-3ECA-46CD-A254-66024BD42DD0}"/>
              </a:ext>
            </a:extLst>
          </p:cNvPr>
          <p:cNvSpPr/>
          <p:nvPr/>
        </p:nvSpPr>
        <p:spPr>
          <a:xfrm>
            <a:off x="6231959" y="858527"/>
            <a:ext cx="2762751" cy="152144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92798-4930-43D6-88BF-22260E2B6EE8}"/>
              </a:ext>
            </a:extLst>
          </p:cNvPr>
          <p:cNvSpPr txBox="1"/>
          <p:nvPr/>
        </p:nvSpPr>
        <p:spPr>
          <a:xfrm>
            <a:off x="6927949" y="973045"/>
            <a:ext cx="15395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Aria" panose="00000400000000000000" pitchFamily="2" charset="-78"/>
              </a:rPr>
              <a:t>حواست باشه قم و مشهد رو با هم اشتباه نکنی </a:t>
            </a:r>
            <a:r>
              <a:rPr lang="fa-IR" sz="2000" dirty="0">
                <a:solidFill>
                  <a:schemeClr val="accent5">
                    <a:lumMod val="75000"/>
                  </a:schemeClr>
                </a:solidFill>
                <a:cs typeface="B Aria" panose="00000400000000000000" pitchFamily="2" charset="-78"/>
              </a:rPr>
              <a:t>!</a:t>
            </a:r>
            <a:endParaRPr lang="en-US" sz="2000" dirty="0">
              <a:solidFill>
                <a:schemeClr val="accent5">
                  <a:lumMod val="75000"/>
                </a:schemeClr>
              </a:solidFill>
              <a:cs typeface="B Aria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10" name="Ribbon: Curved and Tilted Down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D95D0EE-BF9D-4959-A36B-67B6DF5D1821}"/>
              </a:ext>
            </a:extLst>
          </p:cNvPr>
          <p:cNvSpPr/>
          <p:nvPr/>
        </p:nvSpPr>
        <p:spPr>
          <a:xfrm>
            <a:off x="9410782" y="959661"/>
            <a:ext cx="2202024" cy="879411"/>
          </a:xfrm>
          <a:prstGeom prst="ellipseRibbon">
            <a:avLst/>
          </a:prstGeom>
          <a:ln>
            <a:solidFill>
              <a:srgbClr val="F880E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3200" dirty="0">
                <a:solidFill>
                  <a:srgbClr val="FF0000"/>
                </a:solidFill>
                <a:cs typeface="B Aria" panose="00000400000000000000" pitchFamily="2" charset="-78"/>
              </a:rPr>
              <a:t>خروج</a:t>
            </a:r>
            <a:endParaRPr lang="en-US" sz="32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842" y="3500075"/>
            <a:ext cx="3840480" cy="2103120"/>
          </a:xfrm>
        </p:spPr>
        <p:txBody>
          <a:bodyPr>
            <a:noAutofit/>
          </a:bodyPr>
          <a:lstStyle/>
          <a:p>
            <a:r>
              <a:rPr lang="fa-IR" sz="11500" dirty="0">
                <a:solidFill>
                  <a:srgbClr val="00B050"/>
                </a:solidFill>
                <a:cs typeface="B Aria" panose="00000400000000000000" pitchFamily="2" charset="-78"/>
              </a:rPr>
              <a:t>دوباره تلاش کن </a:t>
            </a:r>
            <a:r>
              <a:rPr lang="fa-IR" sz="11500" dirty="0">
                <a:solidFill>
                  <a:srgbClr val="FF0000"/>
                </a:solidFill>
                <a:cs typeface="B Aria" panose="00000400000000000000" pitchFamily="2" charset="-78"/>
              </a:rPr>
              <a:t>!</a:t>
            </a:r>
            <a:endParaRPr lang="en-US" sz="115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  <p:pic>
        <p:nvPicPr>
          <p:cNvPr id="10" name="Picture Placeholder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13A7550-ED7E-4C13-A5A5-2C22732269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/>
      </p:pic>
      <p:sp>
        <p:nvSpPr>
          <p:cNvPr id="4" name="Ribbon: Curved and Tilted Down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0E88A09-864A-44EB-B17A-7F7AE9CCCAEA}"/>
              </a:ext>
            </a:extLst>
          </p:cNvPr>
          <p:cNvSpPr/>
          <p:nvPr/>
        </p:nvSpPr>
        <p:spPr>
          <a:xfrm>
            <a:off x="9741158" y="2985796"/>
            <a:ext cx="2450841" cy="1203649"/>
          </a:xfrm>
          <a:prstGeom prst="ellipseRibbon">
            <a:avLst/>
          </a:prstGeom>
          <a:ln>
            <a:solidFill>
              <a:srgbClr val="F880E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Aria" panose="00000400000000000000" pitchFamily="2" charset="-78"/>
              </a:rPr>
              <a:t>خروج</a:t>
            </a:r>
            <a:endParaRPr lang="en-US" sz="36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83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842" y="3500075"/>
            <a:ext cx="3840480" cy="2103120"/>
          </a:xfrm>
        </p:spPr>
        <p:txBody>
          <a:bodyPr>
            <a:noAutofit/>
          </a:bodyPr>
          <a:lstStyle/>
          <a:p>
            <a:r>
              <a:rPr lang="fa-IR" sz="11500" dirty="0">
                <a:solidFill>
                  <a:srgbClr val="00B050"/>
                </a:solidFill>
                <a:cs typeface="B Aria" panose="00000400000000000000" pitchFamily="2" charset="-78"/>
              </a:rPr>
              <a:t>بارک الله صد آفرین</a:t>
            </a:r>
            <a:r>
              <a:rPr lang="fa-IR" sz="11500" dirty="0">
                <a:solidFill>
                  <a:srgbClr val="FF0000"/>
                </a:solidFill>
                <a:cs typeface="B Aria" panose="00000400000000000000" pitchFamily="2" charset="-78"/>
              </a:rPr>
              <a:t>!</a:t>
            </a:r>
            <a:endParaRPr lang="en-US" sz="115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  <p:pic>
        <p:nvPicPr>
          <p:cNvPr id="10" name="Picture Placeholder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13A7550-ED7E-4C13-A5A5-2C22732269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/>
      </p:pic>
      <p:sp>
        <p:nvSpPr>
          <p:cNvPr id="3" name="Ribbon: Curved and Tilted Dow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CE3BC45-E776-4333-91B2-40BAE55295DA}"/>
              </a:ext>
            </a:extLst>
          </p:cNvPr>
          <p:cNvSpPr/>
          <p:nvPr/>
        </p:nvSpPr>
        <p:spPr>
          <a:xfrm>
            <a:off x="9921126" y="4273420"/>
            <a:ext cx="2202024" cy="1203649"/>
          </a:xfrm>
          <a:prstGeom prst="ellipseRibbon">
            <a:avLst/>
          </a:prstGeom>
          <a:ln>
            <a:solidFill>
              <a:srgbClr val="F880E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Aria" panose="00000400000000000000" pitchFamily="2" charset="-78"/>
              </a:rPr>
              <a:t>خروج</a:t>
            </a:r>
            <a:endParaRPr lang="en-US" sz="36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  <p:sp>
        <p:nvSpPr>
          <p:cNvPr id="5" name="Scroll: Horizont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6CE937-E7D3-41D5-971B-E0EE09816495}"/>
              </a:ext>
            </a:extLst>
          </p:cNvPr>
          <p:cNvSpPr/>
          <p:nvPr/>
        </p:nvSpPr>
        <p:spPr>
          <a:xfrm>
            <a:off x="7298995" y="5477069"/>
            <a:ext cx="1707502" cy="933061"/>
          </a:xfrm>
          <a:prstGeom prst="horizontalScroll">
            <a:avLst/>
          </a:prstGeom>
          <a:solidFill>
            <a:srgbClr val="34DDF4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rgbClr val="0070C0"/>
                </a:solidFill>
                <a:cs typeface="B Aria" panose="00000400000000000000" pitchFamily="2" charset="-78"/>
                <a:hlinkClick r:id="rId3" action="ppaction://hlinksldjump"/>
              </a:rPr>
              <a:t>بازی</a:t>
            </a:r>
            <a:r>
              <a:rPr lang="fa-IR" sz="3200" dirty="0">
                <a:solidFill>
                  <a:srgbClr val="0070C0"/>
                </a:solidFill>
                <a:cs typeface="B Aria" panose="00000400000000000000" pitchFamily="2" charset="-78"/>
              </a:rPr>
              <a:t> بعد</a:t>
            </a:r>
            <a:endParaRPr lang="en-US" sz="3200" dirty="0">
              <a:solidFill>
                <a:srgbClr val="0070C0"/>
              </a:solidFill>
              <a:cs typeface="B Ar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96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758F36D-2E17-429E-82EA-3A271EF630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>
          <a:xfrm>
            <a:off x="836610" y="1031195"/>
            <a:ext cx="5943600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7160D-1191-4E93-A89D-0064948AA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8238" y="1952855"/>
            <a:ext cx="3840480" cy="2168517"/>
          </a:xfrm>
        </p:spPr>
        <p:txBody>
          <a:bodyPr>
            <a:noAutofit/>
          </a:bodyPr>
          <a:lstStyle/>
          <a:p>
            <a:r>
              <a:rPr lang="fa-IR" sz="5400" dirty="0">
                <a:solidFill>
                  <a:schemeClr val="tx2">
                    <a:lumMod val="95000"/>
                    <a:lumOff val="5000"/>
                  </a:schemeClr>
                </a:solidFill>
                <a:cs typeface="B Aria" panose="00000400000000000000" pitchFamily="2" charset="-78"/>
              </a:rPr>
              <a:t>کاکتوس متفاوت را پیدا کن تا خرچنگ بتواند فرار کند</a:t>
            </a:r>
            <a:r>
              <a:rPr lang="fa-IR" sz="5400" dirty="0">
                <a:solidFill>
                  <a:srgbClr val="FF0000"/>
                </a:solidFill>
                <a:cs typeface="B Aria" panose="00000400000000000000" pitchFamily="2" charset="-78"/>
              </a:rPr>
              <a:t>.</a:t>
            </a:r>
            <a:endParaRPr lang="en-US" sz="54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F2E56-6278-4536-BBA2-98EA1A043B6C}"/>
              </a:ext>
            </a:extLst>
          </p:cNvPr>
          <p:cNvSpPr/>
          <p:nvPr/>
        </p:nvSpPr>
        <p:spPr>
          <a:xfrm flipH="1" flipV="1">
            <a:off x="836609" y="1031195"/>
            <a:ext cx="5943601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2365DE2A-E6B2-4DAE-B3B3-BDCE341A482B}"/>
              </a:ext>
            </a:extLst>
          </p:cNvPr>
          <p:cNvSpPr/>
          <p:nvPr/>
        </p:nvSpPr>
        <p:spPr>
          <a:xfrm>
            <a:off x="1315616" y="2570584"/>
            <a:ext cx="849085" cy="769775"/>
          </a:xfrm>
          <a:prstGeom prst="flowChartPrepar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bbon: Curved and Tilted Down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73693DB-B510-4D7D-B49E-1043C317E66C}"/>
              </a:ext>
            </a:extLst>
          </p:cNvPr>
          <p:cNvSpPr/>
          <p:nvPr/>
        </p:nvSpPr>
        <p:spPr>
          <a:xfrm>
            <a:off x="7355208" y="615820"/>
            <a:ext cx="2202024" cy="1203649"/>
          </a:xfrm>
          <a:prstGeom prst="ellipseRibbon">
            <a:avLst/>
          </a:prstGeom>
          <a:ln>
            <a:solidFill>
              <a:srgbClr val="F880E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Aria" panose="00000400000000000000" pitchFamily="2" charset="-78"/>
              </a:rPr>
              <a:t>خروج</a:t>
            </a:r>
            <a:endParaRPr lang="en-US" sz="36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  <p:sp>
        <p:nvSpPr>
          <p:cNvPr id="9" name="Oval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175D1C-2AAB-4F8B-BC89-E4A5C6225A95}"/>
              </a:ext>
            </a:extLst>
          </p:cNvPr>
          <p:cNvSpPr/>
          <p:nvPr/>
        </p:nvSpPr>
        <p:spPr>
          <a:xfrm>
            <a:off x="813282" y="2495939"/>
            <a:ext cx="634482" cy="9330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hlinkClick r:id="rId3" action="ppaction://hlinksldjump"/>
            <a:extLst>
              <a:ext uri="{FF2B5EF4-FFF2-40B4-BE49-F238E27FC236}">
                <a16:creationId xmlns:a16="http://schemas.microsoft.com/office/drawing/2014/main" id="{117E5E0B-D16A-4672-9859-6B7401074F53}"/>
              </a:ext>
            </a:extLst>
          </p:cNvPr>
          <p:cNvSpPr/>
          <p:nvPr/>
        </p:nvSpPr>
        <p:spPr>
          <a:xfrm>
            <a:off x="1447764" y="2495939"/>
            <a:ext cx="619725" cy="9769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3CAF-EB99-41CA-BA48-AADA6A5F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8000" dirty="0">
                <a:solidFill>
                  <a:schemeClr val="accent3">
                    <a:lumMod val="75000"/>
                  </a:schemeClr>
                </a:solidFill>
                <a:cs typeface="B Aria" panose="00000400000000000000" pitchFamily="2" charset="-78"/>
              </a:rPr>
              <a:t>عااااااااااااالی بودی</a:t>
            </a:r>
            <a:endParaRPr lang="en-US" sz="8000" dirty="0">
              <a:solidFill>
                <a:schemeClr val="accent3">
                  <a:lumMod val="75000"/>
                </a:schemeClr>
              </a:solidFill>
              <a:cs typeface="B Aria" panose="00000400000000000000" pitchFamily="2" charset="-78"/>
            </a:endParaRPr>
          </a:p>
        </p:txBody>
      </p:sp>
      <p:pic>
        <p:nvPicPr>
          <p:cNvPr id="6" name="Picture Placeholder 5">
            <a:hlinkClick r:id="rId2" action="ppaction://hlinksldjump"/>
            <a:extLst>
              <a:ext uri="{FF2B5EF4-FFF2-40B4-BE49-F238E27FC236}">
                <a16:creationId xmlns:a16="http://schemas.microsoft.com/office/drawing/2014/main" id="{8C220F60-0355-4C92-A495-ABBC3F9BF6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/>
      </p:pic>
      <p:sp>
        <p:nvSpPr>
          <p:cNvPr id="8" name="Ribbon: Curved and Tilted Down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D51AF6B-4984-4C5B-8CE3-C55421D2D509}"/>
              </a:ext>
            </a:extLst>
          </p:cNvPr>
          <p:cNvSpPr/>
          <p:nvPr/>
        </p:nvSpPr>
        <p:spPr>
          <a:xfrm>
            <a:off x="7950011" y="4628527"/>
            <a:ext cx="2202024" cy="1203649"/>
          </a:xfrm>
          <a:prstGeom prst="ellipseRibbon">
            <a:avLst/>
          </a:prstGeom>
          <a:ln>
            <a:solidFill>
              <a:srgbClr val="F880E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Aria" panose="00000400000000000000" pitchFamily="2" charset="-78"/>
              </a:rPr>
              <a:t>خروج</a:t>
            </a:r>
            <a:endParaRPr lang="en-US" sz="3600" dirty="0">
              <a:solidFill>
                <a:srgbClr val="FF0000"/>
              </a:solidFill>
              <a:cs typeface="B Ar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98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1715</TotalTime>
  <Words>84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Segoe Print</vt:lpstr>
      <vt:lpstr>Nature Illustration 16x9</vt:lpstr>
      <vt:lpstr>بازی جغد و خرچنگ </vt:lpstr>
      <vt:lpstr> به خرچنگ کمک کن از مانع عبور کرده تا بتواند کمی از جغد فاصله بگیرید . ( با جواب به سوال )</vt:lpstr>
      <vt:lpstr>دوباره تلاش کن !</vt:lpstr>
      <vt:lpstr>بارک الله صد آفرین!</vt:lpstr>
      <vt:lpstr>PowerPoint Presentation</vt:lpstr>
      <vt:lpstr>عااااااااااااالی بودی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بازی جغد و خرچنگ</dc:title>
  <dc:creator>hora hosna</dc:creator>
  <cp:lastModifiedBy>hora hosna</cp:lastModifiedBy>
  <cp:revision>5</cp:revision>
  <dcterms:created xsi:type="dcterms:W3CDTF">2022-04-17T13:56:21Z</dcterms:created>
  <dcterms:modified xsi:type="dcterms:W3CDTF">2022-04-19T14:37:23Z</dcterms:modified>
</cp:coreProperties>
</file>