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27"/>
  </p:notesMasterIdLst>
  <p:sldIdLst>
    <p:sldId id="782" r:id="rId2"/>
    <p:sldId id="256" r:id="rId3"/>
    <p:sldId id="297" r:id="rId4"/>
    <p:sldId id="287" r:id="rId5"/>
    <p:sldId id="288" r:id="rId6"/>
    <p:sldId id="294" r:id="rId7"/>
    <p:sldId id="295" r:id="rId8"/>
    <p:sldId id="296" r:id="rId9"/>
    <p:sldId id="289" r:id="rId10"/>
    <p:sldId id="292" r:id="rId11"/>
    <p:sldId id="291" r:id="rId12"/>
    <p:sldId id="293" r:id="rId13"/>
    <p:sldId id="263" r:id="rId14"/>
    <p:sldId id="264" r:id="rId15"/>
    <p:sldId id="265" r:id="rId16"/>
    <p:sldId id="275" r:id="rId17"/>
    <p:sldId id="266" r:id="rId18"/>
    <p:sldId id="267" r:id="rId19"/>
    <p:sldId id="268" r:id="rId20"/>
    <p:sldId id="262" r:id="rId21"/>
    <p:sldId id="269" r:id="rId22"/>
    <p:sldId id="277" r:id="rId23"/>
    <p:sldId id="278" r:id="rId24"/>
    <p:sldId id="286" r:id="rId25"/>
    <p:sldId id="783" r:id="rId26"/>
  </p:sldIdLst>
  <p:sldSz cx="9144000" cy="6858000" type="screen4x3"/>
  <p:notesSz cx="6858000" cy="9144000"/>
  <p:embeddedFontLst>
    <p:embeddedFont>
      <p:font typeface="Adobe Arabic" panose="02040503050201020203" charset="-78"/>
      <p:regular r:id="rId28"/>
      <p:bold r:id="rId29"/>
      <p:italic r:id="rId30"/>
      <p:boldItalic r:id="rId31"/>
    </p:embeddedFont>
    <p:embeddedFont>
      <p:font typeface="Aldhabi" panose="01000000000000000000" pitchFamily="2" charset="-78"/>
      <p:regular r:id="rId32"/>
    </p:embeddedFont>
    <p:embeddedFont>
      <p:font typeface="B Koodak" panose="00000700000000000000" pitchFamily="2" charset="-78"/>
      <p:bold r:id="rId33"/>
    </p:embeddedFont>
    <p:embeddedFont>
      <p:font typeface="B Titr" panose="00000700000000000000" pitchFamily="2" charset="-78"/>
      <p:bold r:id="rId34"/>
    </p:embeddedFont>
    <p:embeddedFont>
      <p:font typeface="IranNastaliq" panose="02020505000000020003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 نکته" id="{33C2DF5C-F613-4382-ABE8-71527E0229B6}">
          <p14:sldIdLst>
            <p14:sldId id="782"/>
            <p14:sldId id="256"/>
            <p14:sldId id="297"/>
            <p14:sldId id="287"/>
            <p14:sldId id="288"/>
            <p14:sldId id="294"/>
            <p14:sldId id="295"/>
            <p14:sldId id="296"/>
            <p14:sldId id="289"/>
            <p14:sldId id="292"/>
            <p14:sldId id="291"/>
            <p14:sldId id="293"/>
          </p14:sldIdLst>
        </p14:section>
        <p14:section name="متن درس" id="{FF26A44D-1408-4B0F-8C76-0330D249ADEA}">
          <p14:sldIdLst>
            <p14:sldId id="263"/>
            <p14:sldId id="264"/>
            <p14:sldId id="265"/>
            <p14:sldId id="275"/>
            <p14:sldId id="266"/>
            <p14:sldId id="267"/>
            <p14:sldId id="268"/>
            <p14:sldId id="262"/>
            <p14:sldId id="269"/>
            <p14:sldId id="277"/>
            <p14:sldId id="278"/>
            <p14:sldId id="286"/>
            <p14:sldId id="7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B3C267"/>
    <a:srgbClr val="33CCFF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4844" autoAdjust="0"/>
  </p:normalViewPr>
  <p:slideViewPr>
    <p:cSldViewPr snapToGrid="0">
      <p:cViewPr>
        <p:scale>
          <a:sx n="55" d="100"/>
          <a:sy n="55" d="100"/>
        </p:scale>
        <p:origin x="8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5688F3-CD99-415B-98F4-487CA5F17A9C}" type="datetimeFigureOut">
              <a:rPr lang="fa-IR" smtClean="0"/>
              <a:t>21/10/1447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B4254B-48F6-4485-9053-587143C333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154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254B-48F6-4485-9053-587143C333B2}" type="slidenum">
              <a:rPr lang="fa-IR" smtClean="0"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686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خِنگ : اسب سفید </a:t>
            </a:r>
          </a:p>
          <a:p>
            <a:pPr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لِگام : افسار ، دهانه اسب </a:t>
            </a:r>
          </a:p>
          <a:p>
            <a:pPr rtl="1"/>
            <a:endParaRPr lang="fa-I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عاج : دندان فیل</a:t>
            </a:r>
          </a:p>
          <a:p>
            <a:pPr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اطلس : نوعی پارچه ابریشمی ، کتابی شامل نقشه های گوناگون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254B-48F6-4485-9053-587143C333B2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38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خِنگ : اسب سفید </a:t>
            </a:r>
          </a:p>
          <a:p>
            <a:pPr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لِگام : افسار ، دهانه اسب </a:t>
            </a:r>
          </a:p>
          <a:p>
            <a:pPr rtl="1"/>
            <a:endParaRPr lang="fa-I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عاج : دندان فیل</a:t>
            </a:r>
          </a:p>
          <a:p>
            <a:pPr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اطلس : نوعی پارچه ابریشمی ، کتابی شامل نقشه </a:t>
            </a:r>
            <a:r>
              <a:rPr lang="fa-I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های گوناگون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254B-48F6-4485-9053-587143C333B2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753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6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4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9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9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7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0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A3891-7464-488F-A7D8-9A9633FE6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8C954-A561-4F39-AD4A-2F9CC84BE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9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6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نکته 5 : بدترین موجودات 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0" y="642918"/>
          <a:ext cx="9144000" cy="3878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429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خداوند در قرآن کریم کدام گروه از انسان ها را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از چهارپایان هم گمراه تر دانسته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و آن ها را بدترین موجودات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معرفی می کند ؟ چرا ؟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6028" y="3535146"/>
            <a:ext cx="88319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کسانی که :  </a:t>
            </a:r>
            <a:r>
              <a:rPr kumimoji="0" lang="fa-IR" sz="2400" b="0" i="0" u="sng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عقل</a:t>
            </a: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دارند اما نمی‌اندیشند </a:t>
            </a:r>
          </a:p>
          <a:p>
            <a:pPr marL="803275" marR="0" lvl="0" indent="0" algn="just" defTabSz="914400" rtl="1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       </a:t>
            </a:r>
            <a:r>
              <a:rPr kumimoji="0" lang="fa-IR" sz="2400" b="0" i="0" u="sng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چشم</a:t>
            </a: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دارند اما عبرت نمی‌گیرند</a:t>
            </a:r>
          </a:p>
          <a:p>
            <a:pPr marL="803275" marR="0" lvl="0" indent="0" algn="just" defTabSz="914400" rtl="1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      </a:t>
            </a:r>
            <a:r>
              <a:rPr kumimoji="0" lang="fa-IR" sz="2400" b="0" i="0" u="sng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گوش</a:t>
            </a: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دارند اما به دستورهای خدا گوش نمی‌دهند </a:t>
            </a:r>
          </a:p>
          <a:p>
            <a:pPr marL="803275" marR="0" lvl="0" indent="0" algn="just" defTabSz="914400" rtl="1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 w="3175">
                <a:noFill/>
              </a:ln>
              <a:solidFill>
                <a:srgbClr val="0000FF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- زیرا حیوانات عقل ندارند که فکر کنند و عبرت بگیرند اما این افراد عقل دارند ولی از آن استفاده نمی‌کنند</a:t>
            </a:r>
          </a:p>
        </p:txBody>
      </p:sp>
    </p:spTree>
    <p:extLst>
      <p:ext uri="{BB962C8B-B14F-4D97-AF65-F5344CB8AC3E}">
        <p14:creationId xmlns:p14="http://schemas.microsoft.com/office/powerpoint/2010/main" val="39383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نكته 6 : ارزش تفکّر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-10344" y="855866"/>
          <a:ext cx="9144000" cy="144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3600" b="0" u="none" kern="1200" baseline="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پیامبر </a:t>
                      </a:r>
                      <a:r>
                        <a:rPr lang="fa-IR" sz="20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صلی الله علیه و آله </a:t>
                      </a:r>
                      <a:r>
                        <a:rPr lang="fa-IR" sz="32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: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3200" b="0" u="none" kern="1200" dirty="0">
                          <a:solidFill>
                            <a:srgbClr val="0000FF"/>
                          </a:solidFill>
                          <a:latin typeface="IranNastaliq" pitchFamily="18" charset="0"/>
                          <a:ea typeface="+mn-ea"/>
                          <a:cs typeface="B Titr" pitchFamily="2" charset="-78"/>
                        </a:rPr>
                        <a:t>تفکر در </a:t>
                      </a:r>
                      <a:r>
                        <a:rPr lang="fa-IR" sz="3200" b="0" u="none" kern="1200" dirty="0">
                          <a:ln w="12700">
                            <a:solidFill>
                              <a:srgbClr val="0000FF"/>
                            </a:solidFill>
                          </a:ln>
                          <a:solidFill>
                            <a:srgbClr val="FF0000"/>
                          </a:solidFill>
                          <a:latin typeface="IranNastaliq" pitchFamily="18" charset="0"/>
                          <a:ea typeface="+mn-ea"/>
                          <a:cs typeface="B Titr" pitchFamily="2" charset="-78"/>
                        </a:rPr>
                        <a:t>نشانه های خداوند </a:t>
                      </a:r>
                      <a:r>
                        <a:rPr lang="fa-IR" sz="3200" b="0" u="none" kern="1200" dirty="0">
                          <a:solidFill>
                            <a:srgbClr val="0000FF"/>
                          </a:solidFill>
                          <a:latin typeface="IranNastaliq" pitchFamily="18" charset="0"/>
                          <a:ea typeface="+mn-ea"/>
                          <a:cs typeface="B Titr" pitchFamily="2" charset="-78"/>
                        </a:rPr>
                        <a:t>، از ساعت‌ها عبادت کردن برتر است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Bent Arrow 4"/>
          <p:cNvSpPr/>
          <p:nvPr/>
        </p:nvSpPr>
        <p:spPr>
          <a:xfrm rot="10800000">
            <a:off x="5796136" y="2234580"/>
            <a:ext cx="1512168" cy="1872207"/>
          </a:xfrm>
          <a:prstGeom prst="bentArrow">
            <a:avLst>
              <a:gd name="adj1" fmla="val 15452"/>
              <a:gd name="adj2" fmla="val 24602"/>
              <a:gd name="adj3" fmla="val 28978"/>
              <a:gd name="adj4" fmla="val 47729"/>
            </a:avLst>
          </a:prstGeom>
          <a:solidFill>
            <a:srgbClr val="FF0000"/>
          </a:solidFill>
          <a:ln>
            <a:solidFill>
              <a:srgbClr val="0099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wrap="square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B Titr" pitchFamily="2" charset="-78"/>
              </a:rPr>
              <a:t>مثال</a:t>
            </a:r>
          </a:p>
        </p:txBody>
      </p:sp>
      <p:sp>
        <p:nvSpPr>
          <p:cNvPr id="7" name="Double Brace 6"/>
          <p:cNvSpPr/>
          <p:nvPr/>
        </p:nvSpPr>
        <p:spPr>
          <a:xfrm>
            <a:off x="2168918" y="2988183"/>
            <a:ext cx="3567910" cy="1461629"/>
          </a:xfrm>
          <a:prstGeom prst="bracePair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آفرینش انسان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تبدیل تخم مرغ به جوجه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بارش باران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256075" y="2155714"/>
            <a:ext cx="2592288" cy="60578"/>
          </a:xfrm>
          <a:prstGeom prst="rect">
            <a:avLst/>
          </a:prstGeom>
          <a:solidFill>
            <a:srgbClr val="FF0000"/>
          </a:solidFill>
          <a:ln w="190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نكته 7 : نتیجه تفکّر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642918"/>
          <a:ext cx="9144000" cy="643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4296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اگر انسان بیندیشد که تمام کارهایش توسط خداوند ثبت و ضبط می شود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 و روزی باید در مقابل او پاسخگو باشد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اگر بیندیشد که نعمت عمر فقط یک بار به او عطا شده است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 و بار دیگر فرصت زندگی در این دنیا به او داده نخواهد شد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اگر بیندیشد که با هر حرف و رفتارش می تواند دلی را شاد کند یا از خود برنجاند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به یقین این اندیشه ها سرانجام او را به سمت کارهای نیک می کشاند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400" b="0" u="none" strike="noStrike" kern="1200" baseline="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و او را از گناه دور می کند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t="72396" r="12946" b="21352"/>
          <a:stretch/>
        </p:blipFill>
        <p:spPr>
          <a:xfrm>
            <a:off x="229362" y="4880585"/>
            <a:ext cx="8685275" cy="1233715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41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9046"/>
          <a:stretch/>
        </p:blipFill>
        <p:spPr>
          <a:xfrm>
            <a:off x="1802127" y="-1"/>
            <a:ext cx="7341874" cy="1951463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81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2" b="12683"/>
          <a:stretch/>
        </p:blipFill>
        <p:spPr>
          <a:xfrm>
            <a:off x="1290785" y="1951462"/>
            <a:ext cx="7853216" cy="41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7317" r="8481" b="8618"/>
          <a:stretch/>
        </p:blipFill>
        <p:spPr>
          <a:xfrm>
            <a:off x="4360127" y="0"/>
            <a:ext cx="4783873" cy="6851142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82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9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8943" r="6647" b="13333"/>
          <a:stretch/>
        </p:blipFill>
        <p:spPr>
          <a:xfrm>
            <a:off x="3824869" y="-1"/>
            <a:ext cx="5319132" cy="6798249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83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13" y="324081"/>
            <a:ext cx="3713356" cy="3223796"/>
          </a:xfrm>
          <a:prstGeom prst="roundRect">
            <a:avLst>
              <a:gd name="adj" fmla="val 9760"/>
            </a:avLst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fa-IR" sz="2000" b="1" dirty="0">
                <a:solidFill>
                  <a:srgbClr val="0000FF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خداوند به زمان قسم یاد کرده است : </a:t>
            </a:r>
          </a:p>
          <a:p>
            <a:pPr marL="446088" indent="-357188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وَ الفَجرِ وَ لَیالٍ عَشرٍ</a:t>
            </a:r>
          </a:p>
          <a:p>
            <a:pPr marL="446088" indent="-357188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وَ الصُّبحِ إذا تَنَفَّسَ</a:t>
            </a:r>
          </a:p>
          <a:p>
            <a:pPr marL="446088" indent="-357188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وَ العَصرِ إنَّ الإنسانَ لَفی خُسرٍ </a:t>
            </a:r>
          </a:p>
          <a:p>
            <a:pPr marL="446088" indent="-357188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وَ اللَّیلِ إذا یَغشَی </a:t>
            </a:r>
          </a:p>
          <a:p>
            <a:pPr marL="446088" indent="-357188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وَ النَّهارِ إذا تَجَلَّی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13" y="3709801"/>
            <a:ext cx="3256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algn="ctr" rtl="1">
              <a:buClr>
                <a:srgbClr val="FF0000"/>
              </a:buClr>
            </a:pPr>
            <a:r>
              <a:rPr lang="fa-I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روز قیامت می گویند : </a:t>
            </a:r>
          </a:p>
          <a:p>
            <a:pPr marL="88900" lvl="0" algn="ctr" rtl="1">
              <a:buClr>
                <a:srgbClr val="FF0000"/>
              </a:buClr>
            </a:pPr>
            <a:r>
              <a:rPr lang="fa-IR" sz="36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﴿ أَوَ لَم نُعَمِّرکُم ﴾</a:t>
            </a:r>
          </a:p>
          <a:p>
            <a:pPr marL="88900" lvl="0" algn="ctr" rtl="1">
              <a:buClr>
                <a:srgbClr val="FF0000"/>
              </a:buClr>
            </a:pPr>
            <a:r>
              <a:rPr lang="fa-I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توبیخ لابن ثمانی عشر سنة</a:t>
            </a:r>
          </a:p>
          <a:p>
            <a:pPr marL="88900" lvl="0" algn="ctr" rtl="1">
              <a:buClr>
                <a:srgbClr val="FF0000"/>
              </a:buClr>
            </a:pPr>
            <a:r>
              <a:rPr lang="fa-IR" sz="2800" b="1" dirty="0">
                <a:solidFill>
                  <a:srgbClr val="0066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(امام صادق علیه السلام)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479" y="5810717"/>
            <a:ext cx="2881305" cy="707886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قرآن 14 بار می گوید </a:t>
            </a:r>
            <a:r>
              <a:rPr lang="fa-IR" sz="40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بغتة</a:t>
            </a:r>
            <a:r>
              <a:rPr lang="fa-IR" sz="2800" b="1" dirty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6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176" y="398529"/>
            <a:ext cx="3479180" cy="2826306"/>
          </a:xfrm>
          <a:prstGeom prst="roundRect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قالَ رَسولُ اللهِ (ص) :</a:t>
            </a:r>
          </a:p>
          <a:p>
            <a:pPr algn="ctr" rtl="1"/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إِنَّ أَهْلَ الْجَنَّةِ لَا يَنْدَمُونَ عَلَى شَيْ‏ءٍ مِنْ أُمُورِ الدُّنْيَا إِلَّا عَلَى‏ سَاعَةٍ مَرَّتْ بِهِمْ فِي الدُّنْيَا لَمْ يَذْكُرُوا اللَّهَ تَعَالَى فِيهَا</a:t>
            </a:r>
            <a:endParaRPr lang="en-US" sz="32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8943" r="6647" b="13333"/>
          <a:stretch/>
        </p:blipFill>
        <p:spPr>
          <a:xfrm>
            <a:off x="3824869" y="-1"/>
            <a:ext cx="5319132" cy="6798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9197" r="6647" b="61786"/>
          <a:stretch/>
        </p:blipFill>
        <p:spPr>
          <a:xfrm>
            <a:off x="3824868" y="22303"/>
            <a:ext cx="5319132" cy="2538018"/>
          </a:xfrm>
          <a:prstGeom prst="rect">
            <a:avLst/>
          </a:prstGeom>
        </p:spPr>
      </p:pic>
      <p:pic>
        <p:nvPicPr>
          <p:cNvPr id="5" name="8- استفاده از نعمت ها">
            <a:hlinkClick r:id="" action="ppaction://media"/>
            <a:extLst>
              <a:ext uri="{FF2B5EF4-FFF2-40B4-BE49-F238E27FC236}">
                <a16:creationId xmlns:a16="http://schemas.microsoft.com/office/drawing/2014/main" id="{44842B45-FEA0-41FD-8C96-4BAA34D91A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594" y="4080784"/>
            <a:ext cx="3222880" cy="1812870"/>
          </a:xfrm>
          <a:prstGeom prst="rect">
            <a:avLst/>
          </a:prstGeom>
          <a:ln w="88900" cap="sq" cmpd="thickThin">
            <a:solidFill>
              <a:srgbClr val="B3C2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51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6829" r="6188" b="12846"/>
          <a:stretch/>
        </p:blipFill>
        <p:spPr>
          <a:xfrm>
            <a:off x="4072047" y="-1"/>
            <a:ext cx="5071953" cy="6735337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84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956" y="2457986"/>
            <a:ext cx="3590123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1" fontAlgn="base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حجة الاسلام قرائتی تعریف می کنند : عده ای از سران کشور خدمت حضرت امام بودند که یک مرتبه امام به ساعتشان نگاه کردند و فرمودند دیر شد پرسیدند آقا چی ؟ فرمود وقت ورزشم رسیده است (خاطرات حجت الاسلام قرائتی – ص 97)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 fontAlgn="base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a-I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قرائتی : وقتی دکتر به امام گفته بود شما بیست دقیقه باید قدم بزنی من یک بار قدم زدن امام را در خانه اش دیدم . تند راه می رفت منتها یک تسبیح هم دستش بود و ذکر می گفت . می گفت حالا که راه می روم زبانم بیکار نباشد . امام علی (ع) در حال وصله زدن کفش « سبحان الله » می گفت .</a:t>
            </a:r>
            <a:endParaRPr lang="en-US" sz="1200" b="1" u="none" strike="noStrike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دیرین دیرین (تبلی را کنار بگذاریم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56" y="619243"/>
            <a:ext cx="2744144" cy="1543581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80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6829" r="6418" b="8293"/>
          <a:stretch/>
        </p:blipFill>
        <p:spPr>
          <a:xfrm>
            <a:off x="4226312" y="0"/>
            <a:ext cx="4795026" cy="6801640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85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09" y="4611231"/>
            <a:ext cx="35992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مسکین خر</a:t>
            </a:r>
            <a:r>
              <a:rPr lang="en-US" sz="2800" b="1" dirty="0">
                <a:solidFill>
                  <a:srgbClr val="006600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اگر چه بی‌تمیز است 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چون بار همی برد عزیز است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endParaRPr lang="en-US" sz="2800" b="1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گاوان</a:t>
            </a:r>
            <a:r>
              <a:rPr lang="en-US" sz="2800" b="1" dirty="0">
                <a:solidFill>
                  <a:srgbClr val="006600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و خران</a:t>
            </a:r>
            <a:r>
              <a:rPr lang="en-US" sz="2800" b="1" dirty="0">
                <a:solidFill>
                  <a:srgbClr val="006600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باربردار 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به ز آدمیان مردم‌آزار</a:t>
            </a:r>
            <a:endParaRPr lang="en-US" sz="2800" b="1" u="none" strike="noStrike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858" t="23988" r="300" b="18496"/>
          <a:stretch/>
        </p:blipFill>
        <p:spPr>
          <a:xfrm>
            <a:off x="179956" y="580077"/>
            <a:ext cx="3579223" cy="1627899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Rectangle 6"/>
          <p:cNvSpPr/>
          <p:nvPr/>
        </p:nvSpPr>
        <p:spPr>
          <a:xfrm>
            <a:off x="0" y="2440107"/>
            <a:ext cx="4226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غربی ها انسان را مانند حیوان می دانند 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مثلاً در بحث تغذیه می گویند : 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2800" b="1" dirty="0"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غذای سالم بخورید ؛ اما قرآن می گوید : </a:t>
            </a:r>
          </a:p>
          <a:p>
            <a:pPr lvl="0" algn="ctr" rtl="1" fontAlgn="base">
              <a:spcAft>
                <a:spcPts val="0"/>
              </a:spcAft>
              <a:buClr>
                <a:srgbClr val="FF0000"/>
              </a:buClr>
            </a:pPr>
            <a:r>
              <a:rPr lang="fa-IR" sz="3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Arabic" panose="02040503050201020203" pitchFamily="18" charset="-78"/>
              </a:rPr>
              <a:t>« کُلوا مِن طَیِّباتِ ما رَزَقناکُم »</a:t>
            </a:r>
          </a:p>
        </p:txBody>
      </p:sp>
    </p:spTree>
    <p:extLst>
      <p:ext uri="{BB962C8B-B14F-4D97-AF65-F5344CB8AC3E}">
        <p14:creationId xmlns:p14="http://schemas.microsoft.com/office/powerpoint/2010/main" val="36747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7479" r="6646" b="24878"/>
          <a:stretch/>
        </p:blipFill>
        <p:spPr>
          <a:xfrm>
            <a:off x="3964479" y="154804"/>
            <a:ext cx="5056858" cy="5654981"/>
          </a:xfrm>
          <a:prstGeom prst="rect">
            <a:avLst/>
          </a:prstGeom>
        </p:spPr>
      </p:pic>
      <p:sp>
        <p:nvSpPr>
          <p:cNvPr id="3" name="Oval 2">
            <a:hlinkClick r:id="" action="ppaction://hlinkshowjump?jump=firstslide" highlightClick="1"/>
          </p:cNvPr>
          <p:cNvSpPr/>
          <p:nvPr/>
        </p:nvSpPr>
        <p:spPr>
          <a:xfrm>
            <a:off x="35956" y="22301"/>
            <a:ext cx="288000" cy="356840"/>
          </a:xfrm>
          <a:prstGeom prst="ellipse">
            <a:avLst/>
          </a:prstGeom>
          <a:solidFill>
            <a:srgbClr val="FFFF00"/>
          </a:solidFill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a-IR" sz="1100" dirty="0">
                <a:solidFill>
                  <a:srgbClr val="C00000"/>
                </a:solidFill>
                <a:cs typeface="B Titr" panose="00000700000000000000" pitchFamily="2" charset="-78"/>
              </a:rPr>
              <a:t>86</a:t>
            </a:r>
            <a:endParaRPr lang="en-US" sz="11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6" y="154804"/>
            <a:ext cx="324000" cy="1692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prstTxWarp prst="textArchDown">
              <a:avLst/>
            </a:prstTxWarp>
            <a:spAutoFit/>
          </a:bodyPr>
          <a:lstStyle/>
          <a:p>
            <a:pPr algn="ctr" rtl="1"/>
            <a:r>
              <a:rPr lang="fa-IR" sz="1050" dirty="0">
                <a:solidFill>
                  <a:srgbClr val="006600"/>
                </a:solidFill>
                <a:latin typeface="Adobe Arabic" pitchFamily="18" charset="-78"/>
                <a:cs typeface="B Titr" panose="00000700000000000000" pitchFamily="2" charset="-78"/>
              </a:rPr>
              <a:t>صفحه</a:t>
            </a:r>
            <a:endParaRPr lang="en-US" sz="105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6" y="22301"/>
            <a:ext cx="397980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rgbClr val="FF0000"/>
                </a:solidFill>
                <a:cs typeface="B Titr" panose="00000700000000000000" pitchFamily="2" charset="-78"/>
              </a:rPr>
              <a:t> پاسخ سؤال 1 :</a:t>
            </a:r>
          </a:p>
          <a:p>
            <a:pPr marL="254000" lvl="0" indent="-254000" algn="just" rtl="1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هر دو با سرعت زیاد می‌گذرد </a:t>
            </a:r>
          </a:p>
          <a:p>
            <a:pPr marL="254000" lvl="0" indent="-254000" algn="just" rtl="1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معمولاً ما متوجه سرعت آن‌ها نمی‌شویم </a:t>
            </a:r>
          </a:p>
          <a:p>
            <a:pPr marL="254000" lvl="0" indent="-254000" algn="just" rtl="1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زمان مانند ابر وقتی رفت ، باز نمی‌گردد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rgbClr val="FF0000"/>
                </a:solidFill>
                <a:cs typeface="B Titr" panose="00000700000000000000" pitchFamily="2" charset="-78"/>
              </a:rPr>
              <a:t> پاسخ سؤال 2 :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خیر ، زیرا انسان‌های بد و حیوانات نیز از نعمت عمر برخوردارند . برای خوشبخت شدن باید با تفکر و اندیشیدن ، راه درست را برای زندگی انتخاب کنیم</a:t>
            </a:r>
          </a:p>
          <a:p>
            <a:pPr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rgbClr val="FF0000"/>
                </a:solidFill>
                <a:cs typeface="B Titr" panose="00000700000000000000" pitchFamily="2" charset="-78"/>
              </a:rPr>
              <a:t> پاسخ سؤال 3 :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کسانی که </a:t>
            </a:r>
            <a:r>
              <a:rPr lang="fa-IR" sz="1750" u="sng" dirty="0">
                <a:ln w="3175">
                  <a:noFill/>
                </a:ln>
                <a:solidFill>
                  <a:srgbClr val="0000FF"/>
                </a:solidFill>
                <a:cs typeface="B Titr" panose="00000700000000000000" pitchFamily="2" charset="-78"/>
              </a:rPr>
              <a:t>عقل</a:t>
            </a:r>
            <a:r>
              <a:rPr lang="fa-IR" sz="1750" dirty="0">
                <a:ln w="3175">
                  <a:noFill/>
                </a:ln>
                <a:solidFill>
                  <a:srgbClr val="0000FF"/>
                </a:solidFill>
                <a:cs typeface="B Titr" panose="00000700000000000000" pitchFamily="2" charset="-78"/>
              </a:rPr>
              <a:t> </a:t>
            </a: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دارند اما نمی‌اندیشند </a:t>
            </a:r>
          </a:p>
          <a:p>
            <a:pPr marL="803275" lvl="0" algn="just" rtl="1">
              <a:lnSpc>
                <a:spcPct val="125000"/>
              </a:lnSpc>
              <a:defRPr/>
            </a:pPr>
            <a:r>
              <a:rPr lang="fa-IR" sz="1750" u="sng" dirty="0">
                <a:ln w="3175">
                  <a:noFill/>
                </a:ln>
                <a:solidFill>
                  <a:srgbClr val="0000FF"/>
                </a:solidFill>
                <a:cs typeface="B Titr" panose="00000700000000000000" pitchFamily="2" charset="-78"/>
              </a:rPr>
              <a:t>چشم</a:t>
            </a: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 دارند اما عبرت نمی‌گیرند</a:t>
            </a:r>
          </a:p>
          <a:p>
            <a:pPr marL="803275"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 </a:t>
            </a:r>
            <a:r>
              <a:rPr lang="fa-IR" sz="1750" u="sng" dirty="0">
                <a:ln w="3175">
                  <a:noFill/>
                </a:ln>
                <a:solidFill>
                  <a:srgbClr val="0000FF"/>
                </a:solidFill>
                <a:cs typeface="B Titr" panose="00000700000000000000" pitchFamily="2" charset="-78"/>
              </a:rPr>
              <a:t>گوش</a:t>
            </a: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 دارند اما به دستورهای خدا گوش نمی‌دهند 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- زیرا حیوانات عقل ندارند که فکر کنند و عبرت بگیرند اما این افراد عقل دارند ولی از آن استفاده نمی‌کنند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rgbClr val="FF0000"/>
                </a:solidFill>
                <a:cs typeface="B Titr" panose="00000700000000000000" pitchFamily="2" charset="-78"/>
              </a:rPr>
              <a:t>پاسخ سؤال 4 : </a:t>
            </a:r>
          </a:p>
          <a:p>
            <a:pPr lvl="0" algn="just" rtl="1">
              <a:lnSpc>
                <a:spcPct val="125000"/>
              </a:lnSpc>
              <a:defRPr/>
            </a:pPr>
            <a:r>
              <a:rPr lang="fa-IR" sz="1750" dirty="0">
                <a:ln w="3175">
                  <a:noFill/>
                </a:ln>
                <a:solidFill>
                  <a:sysClr val="windowText" lastClr="000000"/>
                </a:solidFill>
                <a:cs typeface="B Titr" panose="00000700000000000000" pitchFamily="2" charset="-78"/>
              </a:rPr>
              <a:t>بی حالی و تنبلی / امروز و فردا کردن / بی توجهی به اولویت ها / معاشرت با افراد بی نظم</a:t>
            </a:r>
          </a:p>
        </p:txBody>
      </p:sp>
    </p:spTree>
    <p:extLst>
      <p:ext uri="{BB962C8B-B14F-4D97-AF65-F5344CB8AC3E}">
        <p14:creationId xmlns:p14="http://schemas.microsoft.com/office/powerpoint/2010/main" val="40865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1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1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1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5" dur="15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6" dur="15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1" dur="15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2" dur="15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1500" fill="hold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1500" fill="hold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9" dur="1500" fill="hold"/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0" dur="1500" fill="hold"/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15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15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1" dur="1500" fill="hold"/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2" dur="1500" fill="hold"/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7" dur="1500" fill="hold"/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8" dur="1500" fill="hold"/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3" dur="1500" fill="hold"/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4" dur="1500" fill="hold"/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3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9" dur="1500" fill="hold"/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0" dur="1500" fill="hold"/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5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5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5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500" fill="hold"/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500" fill="hold"/>
                                            <p:tgtEl>
                                              <p:spTgt spid="5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500" fill="hold"/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500" fill="hold"/>
                                            <p:tgtEl>
                                              <p:spTgt spid="5">
                                                <p:txEl>
                                                  <p:pRg st="12" end="1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0"/>
            <a:ext cx="9144000" cy="6858000"/>
          </a:xfrm>
          <a:prstGeom prst="clou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1200" cap="none" spc="0" normalizeH="0" baseline="0" noProof="0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Titr" pitchFamily="2" charset="-78"/>
              </a:rPr>
              <a:t>پیام</a:t>
            </a:r>
            <a:r>
              <a:rPr lang="fa-IR" sz="6600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latin typeface="Calibri"/>
                <a:cs typeface="B Titr" pitchFamily="2" charset="-78"/>
              </a:rPr>
              <a:t>های</a:t>
            </a:r>
            <a:r>
              <a:rPr kumimoji="0" lang="fa-IR" sz="6600" b="0" i="0" u="none" strike="noStrike" kern="1200" cap="none" spc="0" normalizeH="0" baseline="0" noProof="0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Titr" pitchFamily="2" charset="-78"/>
              </a:rPr>
              <a:t> آسمان هشتم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0" i="0" u="none" strike="noStrike" kern="1200" cap="none" spc="0" normalizeH="0" baseline="0" noProof="0" dirty="0">
                <a:ln w="19050"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B Titr" pitchFamily="2" charset="-78"/>
              </a:rPr>
              <a:t>درس 10</a:t>
            </a:r>
          </a:p>
        </p:txBody>
      </p:sp>
    </p:spTree>
    <p:extLst>
      <p:ext uri="{BB962C8B-B14F-4D97-AF65-F5344CB8AC3E}">
        <p14:creationId xmlns:p14="http://schemas.microsoft.com/office/powerpoint/2010/main" val="6610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 tmFilter="0,0; .5, 0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750" tmFilter="0,0; .5, 0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750" tmFilter="0,0; .5, 0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01805"/>
            <a:ext cx="9144001" cy="6356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r" rtl="1">
              <a:lnSpc>
                <a:spcPct val="125000"/>
              </a:lnSpc>
            </a:pPr>
            <a:r>
              <a:rPr lang="fa-IR" sz="2800" spc="-100" dirty="0">
                <a:ln w="3175"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cs typeface="B Titr" pitchFamily="2" charset="-78"/>
              </a:rPr>
              <a:t>1) بین حرکت ابرها و گذشت زمان چه شباهت‌هایی وجود دارد ؟</a:t>
            </a:r>
            <a:endParaRPr lang="fa-IR" sz="1200" dirty="0">
              <a:ln>
                <a:solidFill>
                  <a:srgbClr val="FFFF00"/>
                </a:solidFill>
              </a:ln>
              <a:solidFill>
                <a:srgbClr val="006600"/>
              </a:solidFill>
              <a:cs typeface="B Titr" pitchFamily="2" charset="-78"/>
            </a:endParaRPr>
          </a:p>
          <a:p>
            <a:pPr algn="r" rtl="1">
              <a:lnSpc>
                <a:spcPct val="125000"/>
              </a:lnSpc>
              <a:defRPr/>
            </a:pP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هر دو با سرعت زیاد می‌گذرد / معمولاً ما متوجه سرعت آن‌ها نمی‌شویم / زمان مانند ابر وقتی رفت ، باز نمی‌گردد</a:t>
            </a:r>
          </a:p>
          <a:p>
            <a:pPr algn="r" rtl="1">
              <a:lnSpc>
                <a:spcPct val="125000"/>
              </a:lnSpc>
              <a:defRPr/>
            </a:pPr>
            <a:endParaRPr lang="fa-IR" sz="1100" b="1" spc="-100" dirty="0">
              <a:ln w="3175">
                <a:solidFill>
                  <a:srgbClr val="0000FF"/>
                </a:solidFill>
              </a:ln>
              <a:solidFill>
                <a:srgbClr val="0000FF"/>
              </a:solidFill>
              <a:cs typeface="MRT_Faraz" pitchFamily="2" charset="-78"/>
            </a:endParaRPr>
          </a:p>
          <a:p>
            <a:pPr algn="r" rtl="1">
              <a:lnSpc>
                <a:spcPct val="125000"/>
              </a:lnSpc>
              <a:defRPr/>
            </a:pPr>
            <a:r>
              <a:rPr lang="fa-IR" sz="2800" spc="-100" dirty="0">
                <a:ln w="3175"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cs typeface="B Titr" pitchFamily="2" charset="-78"/>
              </a:rPr>
              <a:t>2) آیا نعمت عمر به تنهایی برای براى خوشبختى ما در دنيا و آخرت كافى است ؟ توضيح دهيد.  </a:t>
            </a:r>
          </a:p>
          <a:p>
            <a:pPr algn="r" rtl="1">
              <a:lnSpc>
                <a:spcPct val="125000"/>
              </a:lnSpc>
              <a:defRPr/>
            </a:pP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خیر ، زیرا انسان‌های بد و حیوانات نیز از نعمت عمر برخوردارند . برای خوشبخت شدن باید با تفکر و اندیشیدن ، راه درست را برای زندگی انتخاب کنیم </a:t>
            </a:r>
          </a:p>
          <a:p>
            <a:pPr algn="r" rtl="1">
              <a:lnSpc>
                <a:spcPct val="125000"/>
              </a:lnSpc>
              <a:defRPr/>
            </a:pPr>
            <a:endParaRPr lang="fa-IR" sz="1100" b="1" spc="-100" dirty="0">
              <a:ln w="3175">
                <a:solidFill>
                  <a:srgbClr val="0000FF"/>
                </a:solidFill>
              </a:ln>
              <a:solidFill>
                <a:srgbClr val="0000FF"/>
              </a:solidFill>
              <a:cs typeface="MRT_Faraz" pitchFamily="2" charset="-78"/>
            </a:endParaRPr>
          </a:p>
          <a:p>
            <a:pPr algn="r" rtl="1">
              <a:lnSpc>
                <a:spcPct val="125000"/>
              </a:lnSpc>
              <a:defRPr/>
            </a:pPr>
            <a:r>
              <a:rPr lang="fa-IR" sz="2800" spc="-100" dirty="0">
                <a:ln w="3175"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cs typeface="B Titr" pitchFamily="2" charset="-78"/>
              </a:rPr>
              <a:t>3) خداوند حكيم چه كسانى را از چهارپايان نيز گمراه ‌تر معرفى مى کند ؟ چرا ؟</a:t>
            </a:r>
          </a:p>
          <a:p>
            <a:pPr algn="r" rtl="1">
              <a:lnSpc>
                <a:spcPct val="125000"/>
              </a:lnSpc>
              <a:defRPr/>
            </a:pP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کسانی که </a:t>
            </a:r>
            <a:r>
              <a:rPr lang="fa-IR" sz="2800" b="1" u="sng" spc="-100" dirty="0">
                <a:ln w="3175">
                  <a:noFill/>
                </a:ln>
                <a:solidFill>
                  <a:srgbClr val="C00000"/>
                </a:solidFill>
                <a:cs typeface="B Koodak" panose="00000700000000000000" pitchFamily="2" charset="-78"/>
              </a:rPr>
              <a:t>عقل</a:t>
            </a: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 دارند اما نمی‌اندیشند </a:t>
            </a:r>
            <a:r>
              <a:rPr lang="fa-IR" sz="2800" b="1" u="sng" spc="-100" dirty="0">
                <a:ln w="3175">
                  <a:noFill/>
                </a:ln>
                <a:solidFill>
                  <a:srgbClr val="C00000"/>
                </a:solidFill>
                <a:cs typeface="B Koodak" panose="00000700000000000000" pitchFamily="2" charset="-78"/>
              </a:rPr>
              <a:t>چشم</a:t>
            </a: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 دارند اما عبرت نمی‌گیرند </a:t>
            </a:r>
            <a:r>
              <a:rPr lang="fa-IR" sz="2800" b="1" u="sng" spc="-100" dirty="0">
                <a:ln w="3175">
                  <a:noFill/>
                </a:ln>
                <a:solidFill>
                  <a:srgbClr val="C00000"/>
                </a:solidFill>
                <a:cs typeface="B Koodak" panose="00000700000000000000" pitchFamily="2" charset="-78"/>
              </a:rPr>
              <a:t>گوش</a:t>
            </a:r>
            <a:r>
              <a:rPr lang="fa-IR" sz="2800" b="1" spc="-100" dirty="0">
                <a:ln w="3175">
                  <a:noFill/>
                </a:ln>
                <a:solidFill>
                  <a:srgbClr val="0000FF"/>
                </a:solidFill>
                <a:cs typeface="B Koodak" panose="00000700000000000000" pitchFamily="2" charset="-78"/>
              </a:rPr>
              <a:t> دارند اما گوش نمی‌دهند - زیرا حیوانات عقل ندارند که فکر کنند و عبرت بگیرند اما این افراد عقل دارند ولی از آن استفاده نمی‌کنند</a:t>
            </a:r>
            <a:endParaRPr lang="en-US" sz="2800" spc="-100" dirty="0">
              <a:ln w="3175">
                <a:noFill/>
              </a:ln>
              <a:solidFill>
                <a:sysClr val="windowText" lastClr="000000"/>
              </a:solidFill>
              <a:cs typeface="B Koodak" panose="00000700000000000000" pitchFamily="2" charset="-78"/>
            </a:endParaRPr>
          </a:p>
          <a:p>
            <a:pPr marL="1262063" algn="r" rtl="1">
              <a:lnSpc>
                <a:spcPct val="125000"/>
              </a:lnSpc>
              <a:defRPr/>
            </a:pPr>
            <a:endParaRPr lang="en-US" sz="3600" b="1" spc="-100" dirty="0">
              <a:ln w="3175">
                <a:solidFill>
                  <a:srgbClr val="0000FF"/>
                </a:solidFill>
              </a:ln>
              <a:solidFill>
                <a:srgbClr val="0000FF"/>
              </a:solidFill>
              <a:cs typeface="MRT_Faraz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0"/>
          <a:ext cx="9144000" cy="5181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065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خودت را امتحان کن (</a:t>
                      </a:r>
                      <a:r>
                        <a:rPr lang="fa-IR" sz="2800" b="1" kern="120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ص 86)</a:t>
                      </a:r>
                      <a:endParaRPr lang="fa-IR" sz="28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2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84" y="0"/>
            <a:ext cx="4861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9748" y="585384"/>
            <a:ext cx="71702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گر نبود خنگ  مطلی لگام	           زد بتوان بر قدم خويش گام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ور نبود  مشربه از زر  ناب</a:t>
            </a:r>
            <a:r>
              <a:rPr lang="en-US" sz="2400" dirty="0">
                <a:solidFill>
                  <a:srgbClr val="0000FF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   </a:t>
            </a:r>
            <a:r>
              <a:rPr lang="fa-IR" sz="2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         با دو کف دست توان خورد آب</a:t>
            </a:r>
            <a:r>
              <a:rPr lang="en-US" sz="2400" dirty="0">
                <a:solidFill>
                  <a:srgbClr val="0000FF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   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ور نبود بر سر خوان آن و این       هم بتوان ساخت به نان جوین</a:t>
            </a:r>
            <a:r>
              <a:rPr lang="en-US" sz="2400" dirty="0">
                <a:solidFill>
                  <a:srgbClr val="006600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       </a:t>
            </a: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شانه عاج ار نبود بهر ریش               شانه توان کرد به انگشت خویش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ور نبود جامه اطلس تو را                دلق كهن ساتر تن بس تو را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جمله که بینی همه دارد عوض        وز عوضش گشته میسر غرض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آنچه ندارد عوض اي هوشيار         عمر عزيز است غنيمت شمار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28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9748" y="951144"/>
            <a:ext cx="71702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سعدى گوید :  </a:t>
            </a: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گوش تواند كه همه عمر وى           نشنود آواز دف و چنگ و نى </a:t>
            </a: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دیده شكیبد ز تماشاى باغ              بى گل و نسرین به سر آرد دماغ </a:t>
            </a: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گر نبود بالش آكنده پر                   خواب توان كرد حجر زیر سر</a:t>
            </a: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r>
              <a:rPr lang="fa-IR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وین شكم بى هنر پیچ پیچ                  صبر ندارد که بسازد به هیچ</a:t>
            </a:r>
          </a:p>
        </p:txBody>
      </p:sp>
    </p:spTree>
    <p:extLst>
      <p:ext uri="{BB962C8B-B14F-4D97-AF65-F5344CB8AC3E}">
        <p14:creationId xmlns:p14="http://schemas.microsoft.com/office/powerpoint/2010/main" val="31736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مایی فوق العاده زیبا از قله کوه فوجی یاما ژاپن و حرکت اب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8888"/>
            <a:ext cx="91439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  <a:spcAft>
                <a:spcPts val="0"/>
              </a:spcAft>
            </a:pPr>
            <a:r>
              <a:rPr lang="fa-IR" sz="6000" b="1" dirty="0"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ldhabi" panose="01000000000000000000" pitchFamily="2" charset="-78"/>
                <a:ea typeface="Calibri" panose="020F0502020204030204" pitchFamily="34" charset="0"/>
                <a:cs typeface="Aldhabi" panose="01000000000000000000" pitchFamily="2" charset="-78"/>
              </a:rPr>
              <a:t>فرصت ها مانند ابرها می گذرند</a:t>
            </a:r>
          </a:p>
          <a:p>
            <a:pPr algn="r" rtl="1">
              <a:lnSpc>
                <a:spcPct val="200000"/>
              </a:lnSpc>
              <a:spcAft>
                <a:spcPts val="0"/>
              </a:spcAft>
            </a:pPr>
            <a:endParaRPr lang="fa-IR" sz="6000" b="1" dirty="0">
              <a:solidFill>
                <a:srgbClr val="0000FF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ldhabi" panose="01000000000000000000" pitchFamily="2" charset="-78"/>
              <a:ea typeface="Calibri" panose="020F0502020204030204" pitchFamily="34" charset="0"/>
              <a:cs typeface="Aldhabi" panose="01000000000000000000" pitchFamily="2" charset="-78"/>
            </a:endParaRPr>
          </a:p>
          <a:p>
            <a:pPr algn="ctr" rtl="1">
              <a:lnSpc>
                <a:spcPct val="200000"/>
              </a:lnSpc>
              <a:spcAft>
                <a:spcPts val="0"/>
              </a:spcAft>
            </a:pPr>
            <a:r>
              <a:rPr lang="fa-IR" sz="6000" b="1" dirty="0"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ldhabi" panose="01000000000000000000" pitchFamily="2" charset="-78"/>
                <a:ea typeface="Calibri" panose="020F0502020204030204" pitchFamily="34" charset="0"/>
                <a:cs typeface="Aldhabi" panose="01000000000000000000" pitchFamily="2" charset="-78"/>
              </a:rPr>
              <a:t> پس فرصت های خوب را غنیمت شمرید </a:t>
            </a:r>
          </a:p>
        </p:txBody>
      </p:sp>
    </p:spTree>
    <p:extLst>
      <p:ext uri="{BB962C8B-B14F-4D97-AF65-F5344CB8AC3E}">
        <p14:creationId xmlns:p14="http://schemas.microsoft.com/office/powerpoint/2010/main" val="38604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17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1C7E2-0F94-422B-87E6-649DEBD9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DEA30B-D00B-493E-BD73-1276A5D0F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606344"/>
              </p:ext>
            </p:extLst>
          </p:nvPr>
        </p:nvGraphicFramePr>
        <p:xfrm>
          <a:off x="6479704" y="0"/>
          <a:ext cx="2664296" cy="4137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242894951"/>
                    </a:ext>
                  </a:extLst>
                </a:gridCol>
              </a:tblGrid>
              <a:tr h="2462347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3600" b="0" u="none" strike="noStrike" kern="12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سه صلوات 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3600" b="0" u="none" strike="noStrike" kern="12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B Titr" pitchFamily="2" charset="-78"/>
                        </a:rPr>
                        <a:t>تقدیم به امام زمان عجل الله تعالی فرجه الشریف</a:t>
                      </a:r>
                      <a:endParaRPr lang="en-US" sz="3600" b="0" u="non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1506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85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نكته 1 : دو سرمایه گرانبها برای رسیدن به خوشبختی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786314" y="2571744"/>
          <a:ext cx="4357686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7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588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600" b="0" u="none" strike="noStrike" kern="120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دو سرمایة گرانبها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600" b="0" u="none" strike="noStrike" kern="120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برای</a:t>
                      </a:r>
                      <a:r>
                        <a:rPr lang="fa-IR" sz="36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سعادت و خوشبختی در دنیا و آخرت</a:t>
                      </a:r>
                      <a:endParaRPr lang="fa-IR" sz="3600" b="0" u="none" strike="noStrike" kern="120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  <a:p>
                      <a:pPr algn="r" rtl="1"/>
                      <a:endParaRPr lang="en-US" sz="3600" dirty="0"/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500430" y="2428868"/>
          <a:ext cx="642910" cy="714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u="none" dirty="0">
                          <a:solidFill>
                            <a:srgbClr val="FF0000"/>
                          </a:solidFill>
                          <a:cs typeface="B Titr" pitchFamily="2" charset="-78"/>
                        </a:rPr>
                        <a:t>1)</a:t>
                      </a:r>
                      <a:endParaRPr lang="en-US" sz="3200" b="0" u="none" dirty="0">
                        <a:solidFill>
                          <a:srgbClr val="FF0000"/>
                        </a:solidFill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Right Brace 16"/>
          <p:cNvSpPr/>
          <p:nvPr/>
        </p:nvSpPr>
        <p:spPr>
          <a:xfrm>
            <a:off x="3857620" y="2071678"/>
            <a:ext cx="1000132" cy="3000396"/>
          </a:xfrm>
          <a:prstGeom prst="rightBrace">
            <a:avLst>
              <a:gd name="adj1" fmla="val 24418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500462" y="4000504"/>
          <a:ext cx="642910" cy="714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u="none" dirty="0">
                          <a:solidFill>
                            <a:srgbClr val="FF0000"/>
                          </a:solidFill>
                          <a:cs typeface="B Titr" pitchFamily="2" charset="-78"/>
                        </a:rPr>
                        <a:t>2)</a:t>
                      </a:r>
                      <a:endParaRPr lang="en-US" sz="3200" b="0" u="none" dirty="0">
                        <a:solidFill>
                          <a:srgbClr val="FF0000"/>
                        </a:solidFill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42844" y="2428868"/>
          <a:ext cx="3357586" cy="714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u="non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عمر (اولین سرمایه)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42844" y="4000504"/>
          <a:ext cx="3429024" cy="714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u="none" baseline="0" dirty="0">
                          <a:solidFill>
                            <a:srgbClr val="0000FF"/>
                          </a:solidFill>
                          <a:cs typeface="B Titr" pitchFamily="2" charset="-78"/>
                        </a:rPr>
                        <a:t>قدرت اندیشه و تفکر</a:t>
                      </a:r>
                      <a:endParaRPr lang="en-US" sz="3200" b="0" u="none" dirty="0">
                        <a:solidFill>
                          <a:srgbClr val="0000FF"/>
                        </a:solidFill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5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نكته 2 : عُمر ،</a:t>
                      </a:r>
                      <a:r>
                        <a:rPr lang="fa-IR" sz="3200" b="1" kern="1200" baseline="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اولین سرمایه برای رسیدن به خوشبختی 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689856" y="3002084"/>
          <a:ext cx="1512168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588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600" b="0" u="none" strike="noStrike" kern="120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عُمر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u="none" strike="noStrike" kern="1200" dirty="0">
                          <a:ln w="12700"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(اولین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u="none" strike="noStrike" kern="1200" dirty="0">
                          <a:ln w="12700"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سرمایه)</a:t>
                      </a:r>
                    </a:p>
                    <a:p>
                      <a:pPr algn="r" rtl="1"/>
                      <a:endParaRPr lang="en-US" dirty="0"/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Right Brace 16"/>
          <p:cNvSpPr/>
          <p:nvPr/>
        </p:nvSpPr>
        <p:spPr>
          <a:xfrm>
            <a:off x="7380312" y="869866"/>
            <a:ext cx="648072" cy="5832648"/>
          </a:xfrm>
          <a:prstGeom prst="rightBrace">
            <a:avLst>
              <a:gd name="adj1" fmla="val 24418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eft Arrow 29"/>
          <p:cNvSpPr/>
          <p:nvPr/>
        </p:nvSpPr>
        <p:spPr>
          <a:xfrm>
            <a:off x="5119282" y="4607727"/>
            <a:ext cx="604846" cy="35719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B Koodak" pitchFamily="2" charset="-78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1600" y="958426"/>
          <a:ext cx="6645950" cy="1264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0" u="none" kern="1200" baseline="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1) امام علی </a:t>
                      </a:r>
                      <a:r>
                        <a:rPr lang="fa-IR" sz="1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علیه السلام </a:t>
                      </a:r>
                      <a:r>
                        <a:rPr lang="fa-IR" sz="24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: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0" u="none" dirty="0">
                          <a:solidFill>
                            <a:srgbClr val="0000FF"/>
                          </a:solidFill>
                          <a:latin typeface="IranNastaliq" pitchFamily="18" charset="0"/>
                          <a:cs typeface="IranNastaliq" pitchFamily="18" charset="0"/>
                        </a:rPr>
                        <a:t>فرصت‌ها مانند ابر می‌گذرند ؛ پس</a:t>
                      </a:r>
                      <a:r>
                        <a:rPr lang="fa-IR" sz="2800" b="0" u="none" baseline="0" dirty="0">
                          <a:solidFill>
                            <a:srgbClr val="0000FF"/>
                          </a:solidFill>
                          <a:latin typeface="IranNastaliq" pitchFamily="18" charset="0"/>
                          <a:cs typeface="IranNastaliq" pitchFamily="18" charset="0"/>
                        </a:rPr>
                        <a:t> </a:t>
                      </a:r>
                      <a:r>
                        <a:rPr lang="fa-IR" sz="2800" b="0" u="none" dirty="0">
                          <a:solidFill>
                            <a:srgbClr val="0000FF"/>
                          </a:solidFill>
                          <a:latin typeface="IranNastaliq" pitchFamily="18" charset="0"/>
                          <a:cs typeface="IranNastaliq" pitchFamily="18" charset="0"/>
                        </a:rPr>
                        <a:t> فرصت‌های خوب را غنیمت شمرید</a:t>
                      </a:r>
                      <a:endParaRPr lang="en-US" sz="2800" b="0" u="none" dirty="0">
                        <a:solidFill>
                          <a:srgbClr val="0000FF"/>
                        </a:solidFill>
                        <a:latin typeface="IranNastaliq" pitchFamily="18" charset="0"/>
                        <a:cs typeface="IranNastaliq" pitchFamily="18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Double Brace 37"/>
          <p:cNvSpPr/>
          <p:nvPr/>
        </p:nvSpPr>
        <p:spPr>
          <a:xfrm>
            <a:off x="1349739" y="2420888"/>
            <a:ext cx="4071966" cy="1214446"/>
          </a:xfrm>
          <a:prstGeom prst="bracePair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ابر با سرعت زیاد می‌گذرد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ما متوجه گذرِ ابر نمی‌شویم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Mitra" pitchFamily="2" charset="-78"/>
              </a:rPr>
              <a:t>ابر وقتی رفت ، باز نمی‌گردد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B Mitra" pitchFamily="2" charset="-78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45392" y="2420888"/>
          <a:ext cx="2571704" cy="1214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44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2)</a:t>
                      </a:r>
                      <a:r>
                        <a:rPr lang="fa-IR" sz="2800" b="0" u="none" kern="1200" baseline="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 </a:t>
                      </a:r>
                      <a:r>
                        <a:rPr lang="fa-IR" sz="28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شباهت بین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فرصت‌ها و ابر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508104" y="4143380"/>
          <a:ext cx="216024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3) کسانی که از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       عمراستفاده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       نـمی ‌کنند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3791312" y="4191962"/>
          <a:ext cx="142876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بعد از مرگ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با پشیمانی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می‌گویند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649138" y="5786454"/>
          <a:ext cx="2786018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4) انـسـان‌های بد و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u="none" kern="1200" dirty="0">
                          <a:ln w="3175"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حیوانات نیز عمر دارند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Left Arrow 19"/>
          <p:cNvSpPr/>
          <p:nvPr/>
        </p:nvSpPr>
        <p:spPr>
          <a:xfrm>
            <a:off x="3577568" y="5929330"/>
            <a:ext cx="1033474" cy="71438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B Koodak" pitchFamily="2" charset="-78"/>
              </a:rPr>
              <a:t>پس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20080" y="5669304"/>
          <a:ext cx="278605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نعمت </a:t>
                      </a:r>
                      <a:r>
                        <a:rPr lang="fa-IR" sz="2400" b="1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عمر</a:t>
                      </a: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 به تنهایی برای سعادت انسان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کافی نیست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335101" y="4191962"/>
          <a:ext cx="205172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خدایا</a:t>
                      </a:r>
                      <a:r>
                        <a:rPr lang="fa-IR" sz="2400" b="1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 مرا به دنیا بازگردان تا اعمال صالح انجام دهم</a:t>
                      </a:r>
                      <a:endParaRPr lang="fa-IR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Left Arrow 27"/>
          <p:cNvSpPr/>
          <p:nvPr/>
        </p:nvSpPr>
        <p:spPr>
          <a:xfrm>
            <a:off x="3319082" y="4607727"/>
            <a:ext cx="604846" cy="35719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B Koodak" pitchFamily="2" charset="-78"/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851907" y="4607727"/>
            <a:ext cx="604846" cy="35719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B Koodak" pitchFamily="2" charset="-78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-121031" y="4498103"/>
          <a:ext cx="1032435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baseline="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B Titr" pitchFamily="2" charset="-78"/>
                        </a:rPr>
                        <a:t>هرگز</a:t>
                      </a:r>
                      <a:endParaRPr lang="fa-IR" sz="3200" b="1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FF"/>
                        </a:solidFill>
                        <a:latin typeface="+mn-lt"/>
                        <a:ea typeface="+mn-ea"/>
                        <a:cs typeface="B Titr" pitchFamily="2" charset="-78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loud 2"/>
          <p:cNvSpPr/>
          <p:nvPr/>
        </p:nvSpPr>
        <p:spPr>
          <a:xfrm>
            <a:off x="0" y="914224"/>
            <a:ext cx="2125438" cy="98827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 animBg="1"/>
      <p:bldP spid="20" grpId="0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30761" r="6647" b="32876"/>
          <a:stretch/>
        </p:blipFill>
        <p:spPr>
          <a:xfrm>
            <a:off x="194929" y="1152940"/>
            <a:ext cx="8843054" cy="52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7605" r="6188" b="60628"/>
          <a:stretch/>
        </p:blipFill>
        <p:spPr>
          <a:xfrm>
            <a:off x="-1" y="987474"/>
            <a:ext cx="9144001" cy="36640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نکته 3 : برخی عوامل هدر دادن عمر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51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38908" r="10395" b="29163"/>
          <a:stretch/>
        </p:blipFill>
        <p:spPr>
          <a:xfrm>
            <a:off x="0" y="583097"/>
            <a:ext cx="9117820" cy="50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2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429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kern="1200" dirty="0">
                          <a:ln w="1905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نکته 4 : تفاوت انسان با حیوانات و گیاهان</a:t>
                      </a:r>
                      <a:endParaRPr lang="fa-IR" sz="3200" b="1" kern="12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B Tit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0" y="836712"/>
          <a:ext cx="9144000" cy="634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429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یکی از تفاوت‌های انسان با حیوانات ، </a:t>
                      </a:r>
                      <a:r>
                        <a:rPr lang="fa-IR" sz="28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cs typeface="B Titr" pitchFamily="2" charset="-78"/>
                        </a:rPr>
                        <a:t>قدرت تفکر و اندیشیدن </a:t>
                      </a:r>
                      <a:r>
                        <a:rPr lang="fa-IR" sz="36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است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a-IR" sz="14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انسان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می‌خورد ، </a:t>
                      </a: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حیوانات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نیز می‌خورند</a:t>
                      </a: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انسان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چشم دارد و می‌بیند ؛ </a:t>
                      </a: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حیوانات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نیز همچنین</a:t>
                      </a: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انسان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گوش دارد و می‌شنود ؛ </a:t>
                      </a:r>
                      <a:r>
                        <a:rPr lang="fa-IR" sz="2800" b="0" u="none" strike="noStrike" kern="120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حیوانات</a:t>
                      </a:r>
                      <a:r>
                        <a:rPr lang="fa-IR" sz="2800" b="0" u="none" strike="noStrike" kern="1200" baseline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B Titr" pitchFamily="2" charset="-78"/>
                        </a:rPr>
                        <a:t> نیز همچنین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5400" b="0" i="0" u="none" strike="noStrike" kern="1200" cap="none" spc="0" normalizeH="0" baseline="0" noProof="0" dirty="0">
                          <a:ln w="12700"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Titr" pitchFamily="2" charset="-78"/>
                        </a:rPr>
                        <a:t>انسان</a:t>
                      </a:r>
                      <a:r>
                        <a:rPr kumimoji="0" lang="fa-IR" sz="5400" b="0" i="0" u="none" strike="noStrike" kern="1200" cap="none" spc="0" normalizeH="0" baseline="0" noProof="0" dirty="0">
                          <a:ln w="12700"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Titr" pitchFamily="2" charset="-78"/>
                        </a:rPr>
                        <a:t> عقل دارد و می‌اندیشد ؛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6000" b="0" i="0" u="none" strike="noStrike" kern="1200" cap="none" spc="0" normalizeH="0" baseline="0" noProof="0" dirty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Titr" pitchFamily="2" charset="-78"/>
                        </a:rPr>
                        <a:t>اما حیوانات ...</a:t>
                      </a:r>
                    </a:p>
                    <a:p>
                      <a:pPr marL="571500" marR="0" lvl="0" indent="-57150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fa-IR" sz="2800" b="0" u="none" strike="noStrike" kern="1200" baseline="0" dirty="0">
                        <a:ln w="1270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B Titr" pitchFamily="2" charset="-78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6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</TotalTime>
  <Words>1172</Words>
  <Application>Microsoft Office PowerPoint</Application>
  <PresentationFormat>On-screen Show (4:3)</PresentationFormat>
  <Paragraphs>161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MRT_Faraz</vt:lpstr>
      <vt:lpstr>Wingdings</vt:lpstr>
      <vt:lpstr>Calibri</vt:lpstr>
      <vt:lpstr>B Koodak</vt:lpstr>
      <vt:lpstr>B Titr</vt:lpstr>
      <vt:lpstr>IranNastaliq</vt:lpstr>
      <vt:lpstr>Arial</vt:lpstr>
      <vt:lpstr>Adobe Arabic</vt:lpstr>
      <vt:lpstr>Aldhabi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masood</dc:creator>
  <cp:lastModifiedBy>Atieh</cp:lastModifiedBy>
  <cp:revision>138</cp:revision>
  <dcterms:created xsi:type="dcterms:W3CDTF">2014-08-26T04:43:01Z</dcterms:created>
  <dcterms:modified xsi:type="dcterms:W3CDTF">2026-04-07T21:43:49Z</dcterms:modified>
</cp:coreProperties>
</file>